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5" r:id="rId3"/>
    <p:sldId id="264" r:id="rId4"/>
    <p:sldId id="263" r:id="rId5"/>
    <p:sldId id="262" r:id="rId6"/>
    <p:sldId id="261" r:id="rId7"/>
    <p:sldId id="260" r:id="rId8"/>
  </p:sldIdLst>
  <p:sldSz cx="9144000" cy="6858000" type="screen4x3"/>
  <p:notesSz cx="6858000" cy="9144000"/>
  <p:defaultTextStyle>
    <a:defPPr>
      <a:defRPr lang="ru-RU"/>
    </a:defPPr>
    <a:lvl1pPr marL="0" algn="l" defTabSz="91430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54" algn="l" defTabSz="91430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09" algn="l" defTabSz="91430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463" algn="l" defTabSz="91430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617" algn="l" defTabSz="91430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771" algn="l" defTabSz="91430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2926" algn="l" defTabSz="91430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080" algn="l" defTabSz="91430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234" algn="l" defTabSz="91430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07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3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31" tIns="45715" rIns="91431" bIns="45715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2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154" indent="0" algn="ctr">
              <a:buNone/>
            </a:lvl2pPr>
            <a:lvl3pPr marL="914309" indent="0" algn="ctr">
              <a:buNone/>
            </a:lvl3pPr>
            <a:lvl4pPr marL="1371463" indent="0" algn="ctr">
              <a:buNone/>
            </a:lvl4pPr>
            <a:lvl5pPr marL="1828617" indent="0" algn="ctr">
              <a:buNone/>
            </a:lvl5pPr>
            <a:lvl6pPr marL="2285771" indent="0" algn="ctr">
              <a:buNone/>
            </a:lvl6pPr>
            <a:lvl7pPr marL="2742926" indent="0" algn="ctr">
              <a:buNone/>
            </a:lvl7pPr>
            <a:lvl8pPr marL="3200080" indent="0" algn="ctr">
              <a:buNone/>
            </a:lvl8pPr>
            <a:lvl9pPr marL="3657234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14FF24-9926-4661-91ED-1103A700A5BC}" type="datetimeFigureOut">
              <a:rPr lang="ru-RU" smtClean="0"/>
              <a:pPr/>
              <a:t>20.09.2013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3"/>
            <a:ext cx="758952" cy="246888"/>
          </a:xfrm>
        </p:spPr>
        <p:txBody>
          <a:bodyPr/>
          <a:lstStyle/>
          <a:p>
            <a:fld id="{5D11335C-7E3C-4ADC-A1AF-1CC44D9CD6E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14FF24-9926-4661-91ED-1103A700A5BC}" type="datetimeFigureOut">
              <a:rPr lang="ru-RU" smtClean="0"/>
              <a:pPr/>
              <a:t>20.09.2013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11335C-7E3C-4ADC-A1AF-1CC44D9CD6E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7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7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14FF24-9926-4661-91ED-1103A700A5BC}" type="datetimeFigureOut">
              <a:rPr lang="ru-RU" smtClean="0"/>
              <a:pPr/>
              <a:t>20.09.2013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11335C-7E3C-4ADC-A1AF-1CC44D9CD6E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14FF24-9926-4661-91ED-1103A700A5BC}" type="datetimeFigureOut">
              <a:rPr lang="ru-RU" smtClean="0"/>
              <a:pPr/>
              <a:t>20.09.2013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1" y="76201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3"/>
            <a:ext cx="758952" cy="246888"/>
          </a:xfrm>
        </p:spPr>
        <p:txBody>
          <a:bodyPr/>
          <a:lstStyle/>
          <a:p>
            <a:fld id="{5D11335C-7E3C-4ADC-A1AF-1CC44D9CD6E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3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31" tIns="45715" rIns="91431" bIns="45715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1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14FF24-9926-4661-91ED-1103A700A5BC}" type="datetimeFigureOut">
              <a:rPr lang="ru-RU" smtClean="0"/>
              <a:pPr/>
              <a:t>20.09.2013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11335C-7E3C-4ADC-A1AF-1CC44D9CD6E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6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1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14FF24-9926-4661-91ED-1103A700A5BC}" type="datetimeFigureOut">
              <a:rPr lang="ru-RU" smtClean="0"/>
              <a:pPr/>
              <a:t>20.09.2013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11335C-7E3C-4ADC-A1AF-1CC44D9CD6E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1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1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8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1" y="1316038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14FF24-9926-4661-91ED-1103A700A5BC}" type="datetimeFigureOut">
              <a:rPr lang="ru-RU" smtClean="0"/>
              <a:pPr/>
              <a:t>20.09.2013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5D11335C-7E3C-4ADC-A1AF-1CC44D9CD6E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1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31" tIns="45715" rIns="91431" bIns="45715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14FF24-9926-4661-91ED-1103A700A5BC}" type="datetimeFigureOut">
              <a:rPr lang="ru-RU" smtClean="0"/>
              <a:pPr/>
              <a:t>20.09.2013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11335C-7E3C-4ADC-A1AF-1CC44D9CD6E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14FF24-9926-4661-91ED-1103A700A5BC}" type="datetimeFigureOut">
              <a:rPr lang="ru-RU" smtClean="0"/>
              <a:pPr/>
              <a:t>20.09.2013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11335C-7E3C-4ADC-A1AF-1CC44D9CD6E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31" tIns="45715" rIns="91431" bIns="45715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1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14FF24-9926-4661-91ED-1103A700A5BC}" type="datetimeFigureOut">
              <a:rPr lang="ru-RU" smtClean="0"/>
              <a:pPr/>
              <a:t>20.09.2013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11335C-7E3C-4ADC-A1AF-1CC44D9CD6E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14FF24-9926-4661-91ED-1103A700A5BC}" type="datetimeFigureOut">
              <a:rPr lang="ru-RU" smtClean="0"/>
              <a:pPr/>
              <a:t>20.09.2013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11335C-7E3C-4ADC-A1AF-1CC44D9CD6E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1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17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9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31" tIns="45715" rIns="91431" bIns="45715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1" y="1554162"/>
            <a:ext cx="8686800" cy="4525963"/>
          </a:xfrm>
          <a:prstGeom prst="rect">
            <a:avLst/>
          </a:prstGeom>
        </p:spPr>
        <p:txBody>
          <a:bodyPr vert="horz" lIns="91431" tIns="45715" rIns="91431" bIns="45715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1"/>
            <a:ext cx="2514600" cy="288925"/>
          </a:xfrm>
          <a:prstGeom prst="rect">
            <a:avLst/>
          </a:prstGeom>
        </p:spPr>
        <p:txBody>
          <a:bodyPr vert="horz" lIns="91431" tIns="45715" rIns="91431" bIns="45715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6514FF24-9926-4661-91ED-1103A700A5BC}" type="datetimeFigureOut">
              <a:rPr lang="ru-RU" smtClean="0"/>
              <a:pPr/>
              <a:t>20.09.2013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1"/>
            <a:ext cx="3352800" cy="288925"/>
          </a:xfrm>
          <a:prstGeom prst="rect">
            <a:avLst/>
          </a:prstGeom>
        </p:spPr>
        <p:txBody>
          <a:bodyPr vert="horz" lIns="91431" tIns="45715" rIns="91431" bIns="45715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1"/>
            <a:ext cx="762000" cy="244475"/>
          </a:xfrm>
          <a:prstGeom prst="rect">
            <a:avLst/>
          </a:prstGeom>
        </p:spPr>
        <p:txBody>
          <a:bodyPr vert="horz" lIns="91431" tIns="45715" rIns="91431" bIns="45715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D11335C-7E3C-4ADC-A1AF-1CC44D9CD6E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1" y="457200"/>
            <a:ext cx="8686800" cy="838200"/>
          </a:xfrm>
          <a:prstGeom prst="rect">
            <a:avLst/>
          </a:prstGeom>
        </p:spPr>
        <p:txBody>
          <a:bodyPr vert="horz" lIns="91431" tIns="45715" rIns="91431" bIns="45715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9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31" tIns="45715" rIns="91431" bIns="45715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31" tIns="45715" rIns="91431" bIns="45715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866" indent="-342866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876" indent="-285722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2886" indent="-228577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040" indent="-228577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194" indent="-228577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349" indent="-228577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503" indent="-228577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8657" indent="-228577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5811" indent="-228577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154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309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63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17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71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26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8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234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Yantar\Рабочий стол\DSC00365.JPG"/>
          <p:cNvPicPr>
            <a:picLocks noChangeAspect="1" noChangeArrowheads="1"/>
          </p:cNvPicPr>
          <p:nvPr/>
        </p:nvPicPr>
        <p:blipFill>
          <a:blip r:embed="rId2" cstate="print"/>
          <a:srcRect l="7143" t="6383"/>
          <a:stretch>
            <a:fillRect/>
          </a:stretch>
        </p:blipFill>
        <p:spPr bwMode="auto">
          <a:xfrm>
            <a:off x="317654" y="902048"/>
            <a:ext cx="3441015" cy="2526953"/>
          </a:xfrm>
          <a:prstGeom prst="roundRect">
            <a:avLst/>
          </a:prstGeom>
          <a:noFill/>
        </p:spPr>
      </p:pic>
      <p:pic>
        <p:nvPicPr>
          <p:cNvPr id="1027" name="Picture 3" descr="C:\Documents and Settings\Yantar\Рабочий стол\DSC00370.JPG"/>
          <p:cNvPicPr>
            <a:picLocks noChangeAspect="1" noChangeArrowheads="1"/>
          </p:cNvPicPr>
          <p:nvPr/>
        </p:nvPicPr>
        <p:blipFill>
          <a:blip r:embed="rId3" cstate="print"/>
          <a:srcRect l="11429" t="16167"/>
          <a:stretch>
            <a:fillRect/>
          </a:stretch>
        </p:blipFill>
        <p:spPr bwMode="auto">
          <a:xfrm>
            <a:off x="317654" y="3882556"/>
            <a:ext cx="3566143" cy="2661603"/>
          </a:xfrm>
          <a:prstGeom prst="round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830504" y="254111"/>
            <a:ext cx="7247092" cy="418726"/>
          </a:xfrm>
          <a:prstGeom prst="rect">
            <a:avLst/>
          </a:prstGeom>
          <a:noFill/>
        </p:spPr>
        <p:txBody>
          <a:bodyPr wrap="none" lIns="81272" tIns="40636" rIns="81272" bIns="40636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100" b="1" spc="44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ТЕАТРАЛЬНЫЙ КРУЖОК « ЧУДЕСА У ЛУКОМОРЬЯ»</a:t>
            </a:r>
            <a:endParaRPr lang="ru-RU" sz="2100" b="1" spc="44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822256" y="707667"/>
            <a:ext cx="3064349" cy="1051562"/>
          </a:xfrm>
          <a:prstGeom prst="rect">
            <a:avLst/>
          </a:prstGeom>
          <a:noFill/>
        </p:spPr>
        <p:txBody>
          <a:bodyPr wrap="none" lIns="81272" tIns="40636" rIns="81272" bIns="40636" rtlCol="0">
            <a:spAutoFit/>
          </a:bodyPr>
          <a:lstStyle/>
          <a:p>
            <a:r>
              <a:rPr lang="ru-RU" sz="2100" b="1" dirty="0" smtClean="0">
                <a:solidFill>
                  <a:srgbClr val="002060"/>
                </a:solidFill>
              </a:rPr>
              <a:t>Руководитель кружка</a:t>
            </a:r>
          </a:p>
          <a:p>
            <a:r>
              <a:rPr lang="ru-RU" sz="2100" b="1" dirty="0" smtClean="0">
                <a:solidFill>
                  <a:srgbClr val="002060"/>
                </a:solidFill>
              </a:rPr>
              <a:t>Морозова </a:t>
            </a:r>
          </a:p>
          <a:p>
            <a:r>
              <a:rPr lang="ru-RU" sz="2100" b="1" dirty="0" smtClean="0">
                <a:solidFill>
                  <a:srgbClr val="002060"/>
                </a:solidFill>
              </a:rPr>
              <a:t>Валентина Павловна</a:t>
            </a:r>
            <a:endParaRPr lang="ru-RU" sz="2100" b="1" dirty="0">
              <a:solidFill>
                <a:srgbClr val="00206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196617" y="4660079"/>
            <a:ext cx="5656661" cy="1790226"/>
          </a:xfrm>
          <a:prstGeom prst="rect">
            <a:avLst/>
          </a:prstGeom>
          <a:noFill/>
        </p:spPr>
        <p:txBody>
          <a:bodyPr wrap="none" lIns="81272" tIns="40636" rIns="81272" bIns="40636" rtlCol="0">
            <a:spAutoFit/>
          </a:bodyPr>
          <a:lstStyle/>
          <a:p>
            <a:r>
              <a:rPr lang="ru-RU" sz="2100" b="1" dirty="0" smtClean="0">
                <a:solidFill>
                  <a:schemeClr val="accent2"/>
                </a:solidFill>
              </a:rPr>
              <a:t>Основные задачи:</a:t>
            </a:r>
          </a:p>
          <a:p>
            <a:pPr>
              <a:buFont typeface="Wingdings" pitchFamily="2" charset="2"/>
              <a:buChar char="§"/>
            </a:pPr>
            <a:r>
              <a:rPr lang="ru-RU" b="1" dirty="0" smtClean="0"/>
              <a:t> Активизация мыслительного процесса </a:t>
            </a:r>
          </a:p>
          <a:p>
            <a:r>
              <a:rPr lang="ru-RU" b="1" dirty="0" smtClean="0"/>
              <a:t>  и познавательного интереса.</a:t>
            </a:r>
          </a:p>
          <a:p>
            <a:pPr>
              <a:buFont typeface="Wingdings" pitchFamily="2" charset="2"/>
              <a:buChar char="§"/>
            </a:pPr>
            <a:r>
              <a:rPr lang="ru-RU" b="1" dirty="0" smtClean="0"/>
              <a:t> Овладение навыками общения и </a:t>
            </a:r>
          </a:p>
          <a:p>
            <a:r>
              <a:rPr lang="ru-RU" b="1" dirty="0" smtClean="0"/>
              <a:t>    коллективного творчества.</a:t>
            </a:r>
          </a:p>
          <a:p>
            <a:pPr>
              <a:buFont typeface="Wingdings" pitchFamily="2" charset="2"/>
              <a:buChar char="§"/>
            </a:pPr>
            <a:r>
              <a:rPr lang="ru-RU" b="1" dirty="0" smtClean="0"/>
              <a:t> Развивать интерес к сценическому искусству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2" name="Picture 2" descr="C:\Documents and Settings\Yantar\Рабочий стол\DSC0057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09436" y="1809158"/>
            <a:ext cx="3941527" cy="2786127"/>
          </a:xfrm>
          <a:prstGeom prst="flowChartAlternateProcess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Yantar\Рабочий стол\Кружки фото\DSC0058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5091" y="707667"/>
            <a:ext cx="4754857" cy="3952412"/>
          </a:xfrm>
          <a:prstGeom prst="ellipse">
            <a:avLst/>
          </a:prstGeom>
          <a:noFill/>
        </p:spPr>
      </p:pic>
      <p:pic>
        <p:nvPicPr>
          <p:cNvPr id="1027" name="Picture 3" descr="C:\Documents and Settings\Yantar\Рабочий стол\Кружки фото\DSC0059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46872" y="2392301"/>
            <a:ext cx="4504602" cy="3822825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443804" y="1"/>
            <a:ext cx="7912070" cy="1066943"/>
          </a:xfrm>
          <a:prstGeom prst="rect">
            <a:avLst/>
          </a:prstGeom>
          <a:noFill/>
        </p:spPr>
        <p:txBody>
          <a:bodyPr wrap="none" lIns="81264" tIns="40632" rIns="81264" bIns="40632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Кружок по изобразительной деятельности </a:t>
            </a:r>
          </a:p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                         «Р</a:t>
            </a:r>
            <a:r>
              <a:rPr lang="ru-RU" sz="3600" b="1" dirty="0" smtClean="0">
                <a:solidFill>
                  <a:srgbClr val="FFC000"/>
                </a:solidFill>
              </a:rPr>
              <a:t>а</a:t>
            </a:r>
            <a:r>
              <a:rPr lang="ru-RU" sz="3600" b="1" dirty="0" smtClean="0">
                <a:solidFill>
                  <a:srgbClr val="0070C0"/>
                </a:solidFill>
              </a:rPr>
              <a:t>д</a:t>
            </a:r>
            <a:r>
              <a:rPr lang="ru-RU" sz="3600" b="1" dirty="0" smtClean="0">
                <a:solidFill>
                  <a:srgbClr val="00B050"/>
                </a:solidFill>
              </a:rPr>
              <a:t>у</a:t>
            </a:r>
            <a:r>
              <a:rPr lang="ru-RU" sz="3600" b="1" dirty="0" smtClean="0">
                <a:solidFill>
                  <a:srgbClr val="33CCFF"/>
                </a:solidFill>
              </a:rPr>
              <a:t>г</a:t>
            </a:r>
            <a:r>
              <a:rPr lang="ru-RU" sz="3600" b="1" dirty="0" smtClean="0">
                <a:solidFill>
                  <a:srgbClr val="7030A0"/>
                </a:solidFill>
              </a:rPr>
              <a:t>а</a:t>
            </a:r>
            <a:r>
              <a:rPr lang="ru-RU" sz="3600" b="1" dirty="0" smtClean="0">
                <a:solidFill>
                  <a:srgbClr val="FF0000"/>
                </a:solidFill>
              </a:rPr>
              <a:t>»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884819" y="1161222"/>
            <a:ext cx="4419447" cy="728388"/>
          </a:xfrm>
          <a:prstGeom prst="rect">
            <a:avLst/>
          </a:prstGeom>
          <a:noFill/>
        </p:spPr>
        <p:txBody>
          <a:bodyPr wrap="none" lIns="81264" tIns="40632" rIns="81264" bIns="40632" rtlCol="0">
            <a:spAutoFit/>
          </a:bodyPr>
          <a:lstStyle/>
          <a:p>
            <a:r>
              <a:rPr lang="ru-RU" sz="2100" b="1" dirty="0" smtClean="0"/>
              <a:t>Руководитель</a:t>
            </a:r>
          </a:p>
          <a:p>
            <a:r>
              <a:rPr lang="ru-RU" sz="2100" b="1" dirty="0" smtClean="0"/>
              <a:t> Новицкая Татьяна Михайловна</a:t>
            </a:r>
            <a:endParaRPr lang="ru-RU" sz="21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1" y="4789666"/>
            <a:ext cx="5281606" cy="1697885"/>
          </a:xfrm>
          <a:prstGeom prst="rect">
            <a:avLst/>
          </a:prstGeom>
          <a:noFill/>
        </p:spPr>
        <p:txBody>
          <a:bodyPr wrap="none" lIns="81264" tIns="40632" rIns="81264" bIns="40632" rtlCol="0">
            <a:spAutoFit/>
          </a:bodyPr>
          <a:lstStyle/>
          <a:p>
            <a:r>
              <a:rPr lang="ru-RU" sz="2100" b="1" dirty="0" smtClean="0">
                <a:solidFill>
                  <a:srgbClr val="FF0000"/>
                </a:solidFill>
              </a:rPr>
              <a:t>  Основные задачи:</a:t>
            </a:r>
          </a:p>
          <a:p>
            <a:pPr>
              <a:buFont typeface="Arial" pitchFamily="34" charset="0"/>
              <a:buChar char="•"/>
            </a:pPr>
            <a:r>
              <a:rPr lang="ru-RU" sz="2100" b="1" dirty="0" smtClean="0"/>
              <a:t>Развивать навыки работы </a:t>
            </a:r>
          </a:p>
          <a:p>
            <a:r>
              <a:rPr lang="ru-RU" sz="2100" b="1" dirty="0" smtClean="0"/>
              <a:t>  нетрадиционными   способами;</a:t>
            </a:r>
          </a:p>
          <a:p>
            <a:pPr>
              <a:buFont typeface="Wingdings" pitchFamily="2" charset="2"/>
              <a:buChar char="§"/>
            </a:pPr>
            <a:r>
              <a:rPr lang="ru-RU" sz="2100" b="1" dirty="0" smtClean="0"/>
              <a:t> Развивать абстрактно – логическое </a:t>
            </a:r>
          </a:p>
          <a:p>
            <a:r>
              <a:rPr lang="ru-RU" sz="2100" b="1" dirty="0" smtClean="0"/>
              <a:t>  мышление, фантазию, воображение.</a:t>
            </a:r>
            <a:endParaRPr lang="ru-RU" sz="2100" b="1" dirty="0"/>
          </a:p>
        </p:txBody>
      </p:sp>
      <p:pic>
        <p:nvPicPr>
          <p:cNvPr id="7" name="Picture 3" descr="C:\Documents and Settings\Yantar\Рабочий стол\Кружки фото\DSC0059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45874" y="2384030"/>
            <a:ext cx="4504602" cy="38228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Yantar\Рабочий стол\Кружки фото\DSC00572.JPG"/>
          <p:cNvPicPr>
            <a:picLocks noChangeAspect="1" noChangeArrowheads="1"/>
          </p:cNvPicPr>
          <p:nvPr/>
        </p:nvPicPr>
        <p:blipFill>
          <a:blip r:embed="rId2" cstate="print"/>
          <a:srcRect t="8000" r="8333"/>
          <a:stretch>
            <a:fillRect/>
          </a:stretch>
        </p:blipFill>
        <p:spPr bwMode="auto">
          <a:xfrm>
            <a:off x="317654" y="3623380"/>
            <a:ext cx="4129218" cy="2786127"/>
          </a:xfrm>
          <a:prstGeom prst="snip2DiagRect">
            <a:avLst/>
          </a:prstGeom>
          <a:noFill/>
        </p:spPr>
      </p:pic>
      <p:pic>
        <p:nvPicPr>
          <p:cNvPr id="1027" name="Picture 3" descr="C:\Documents and Settings\Yantar\Рабочий стол\Кружки фото\DSC00576.JPG"/>
          <p:cNvPicPr>
            <a:picLocks noChangeAspect="1" noChangeArrowheads="1"/>
          </p:cNvPicPr>
          <p:nvPr/>
        </p:nvPicPr>
        <p:blipFill>
          <a:blip r:embed="rId3" cstate="print"/>
          <a:srcRect r="10606" b="10579"/>
          <a:stretch>
            <a:fillRect/>
          </a:stretch>
        </p:blipFill>
        <p:spPr bwMode="auto">
          <a:xfrm>
            <a:off x="4822257" y="3558588"/>
            <a:ext cx="4004090" cy="2786127"/>
          </a:xfrm>
          <a:prstGeom prst="snip2Diag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218775" y="0"/>
            <a:ext cx="4156105" cy="943832"/>
          </a:xfrm>
          <a:prstGeom prst="rect">
            <a:avLst/>
          </a:prstGeom>
          <a:noFill/>
        </p:spPr>
        <p:txBody>
          <a:bodyPr wrap="none" lIns="81264" tIns="40632" rIns="81264" bIns="40632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</a:rPr>
              <a:t>Кружок по математике</a:t>
            </a:r>
          </a:p>
          <a:p>
            <a:pPr algn="ctr"/>
            <a:r>
              <a:rPr lang="ru-RU" sz="2800" b="1" dirty="0" smtClean="0">
                <a:solidFill>
                  <a:srgbClr val="C00000"/>
                </a:solidFill>
              </a:rPr>
              <a:t>«Всезнайка»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17655" y="1031636"/>
            <a:ext cx="4276138" cy="728388"/>
          </a:xfrm>
          <a:prstGeom prst="rect">
            <a:avLst/>
          </a:prstGeom>
          <a:noFill/>
        </p:spPr>
        <p:txBody>
          <a:bodyPr wrap="none" lIns="81264" tIns="40632" rIns="81264" bIns="40632" rtlCol="0">
            <a:spAutoFit/>
          </a:bodyPr>
          <a:lstStyle/>
          <a:p>
            <a:r>
              <a:rPr lang="ru-RU" sz="2100" b="1" dirty="0" smtClean="0"/>
              <a:t>Руководитель кружка</a:t>
            </a:r>
          </a:p>
          <a:p>
            <a:r>
              <a:rPr lang="ru-RU" sz="2100" b="1" dirty="0" err="1" smtClean="0"/>
              <a:t>Барышева</a:t>
            </a:r>
            <a:r>
              <a:rPr lang="ru-RU" sz="2100" b="1" dirty="0" smtClean="0"/>
              <a:t> Галина Николаевна</a:t>
            </a:r>
            <a:endParaRPr lang="ru-RU" sz="2100" b="1" dirty="0"/>
          </a:p>
        </p:txBody>
      </p:sp>
      <p:pic>
        <p:nvPicPr>
          <p:cNvPr id="1028" name="Picture 4" descr="C:\Documents and Settings\Yantar\Рабочий стол\Кружки фото\DSC0057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84819" y="254111"/>
            <a:ext cx="3878963" cy="2850920"/>
          </a:xfrm>
          <a:prstGeom prst="snip2Diag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1" y="1744365"/>
            <a:ext cx="5924410" cy="1744051"/>
          </a:xfrm>
          <a:prstGeom prst="rect">
            <a:avLst/>
          </a:prstGeom>
          <a:noFill/>
        </p:spPr>
        <p:txBody>
          <a:bodyPr wrap="none" lIns="81264" tIns="40632" rIns="81264" bIns="40632" rtlCol="0">
            <a:spAutoFit/>
          </a:bodyPr>
          <a:lstStyle/>
          <a:p>
            <a:r>
              <a:rPr lang="ru-RU" sz="2100" b="1" dirty="0" smtClean="0">
                <a:solidFill>
                  <a:srgbClr val="C00000"/>
                </a:solidFill>
              </a:rPr>
              <a:t>Основная задача:</a:t>
            </a:r>
          </a:p>
          <a:p>
            <a:pPr>
              <a:buFont typeface="Wingdings" pitchFamily="2" charset="2"/>
              <a:buChar char="§"/>
            </a:pPr>
            <a:r>
              <a:rPr lang="ru-RU" sz="2100" b="1" dirty="0" smtClean="0"/>
              <a:t>Развивать мыслительную деятельность, </a:t>
            </a:r>
          </a:p>
          <a:p>
            <a:r>
              <a:rPr lang="ru-RU" sz="2100" b="1" dirty="0" smtClean="0"/>
              <a:t>зрительно – моторную координацию</a:t>
            </a:r>
          </a:p>
          <a:p>
            <a:r>
              <a:rPr lang="ru-RU" sz="2100" b="1" dirty="0" smtClean="0"/>
              <a:t> для овладения базовыми навыками</a:t>
            </a:r>
          </a:p>
          <a:p>
            <a:r>
              <a:rPr lang="ru-RU" sz="2100" b="1" dirty="0" smtClean="0"/>
              <a:t> при подготовке детей к школе.</a:t>
            </a:r>
            <a:endParaRPr lang="ru-RU" sz="21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34564" y="3364207"/>
            <a:ext cx="4191782" cy="3298691"/>
          </a:xfrm>
          <a:prstGeom prst="snip2Diag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192526" y="3299414"/>
            <a:ext cx="4066654" cy="3365666"/>
          </a:xfrm>
          <a:prstGeom prst="snip2DiagRect">
            <a:avLst/>
          </a:prstGeom>
          <a:noFill/>
          <a:ln/>
        </p:spPr>
      </p:pic>
      <p:sp>
        <p:nvSpPr>
          <p:cNvPr id="4" name="TextBox 3"/>
          <p:cNvSpPr txBox="1"/>
          <p:nvPr/>
        </p:nvSpPr>
        <p:spPr>
          <a:xfrm>
            <a:off x="573586" y="318905"/>
            <a:ext cx="7006758" cy="943832"/>
          </a:xfrm>
          <a:prstGeom prst="rect">
            <a:avLst/>
          </a:prstGeom>
          <a:noFill/>
        </p:spPr>
        <p:txBody>
          <a:bodyPr wrap="none" lIns="81264" tIns="40632" rIns="81264" bIns="40632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Устное народное творчество </a:t>
            </a:r>
          </a:p>
          <a:p>
            <a:r>
              <a:rPr lang="ru-RU" sz="2800" b="1" dirty="0" smtClean="0">
                <a:solidFill>
                  <a:srgbClr val="FF0000"/>
                </a:solidFill>
              </a:rPr>
              <a:t>кружок «На золотом крыльце сидели»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" y="1420398"/>
            <a:ext cx="4978638" cy="851499"/>
          </a:xfrm>
          <a:prstGeom prst="rect">
            <a:avLst/>
          </a:prstGeom>
          <a:noFill/>
        </p:spPr>
        <p:txBody>
          <a:bodyPr wrap="none" lIns="81264" tIns="40632" rIns="81264" bIns="40632" rtlCol="0">
            <a:spAutoFit/>
          </a:bodyPr>
          <a:lstStyle/>
          <a:p>
            <a:r>
              <a:rPr lang="ru-RU" sz="2500" b="1" dirty="0" smtClean="0"/>
              <a:t>Руководитель кружка </a:t>
            </a:r>
          </a:p>
          <a:p>
            <a:r>
              <a:rPr lang="ru-RU" sz="2500" b="1" dirty="0" smtClean="0"/>
              <a:t>Медведева Елена Николаевна</a:t>
            </a:r>
            <a:endParaRPr lang="ru-RU" sz="25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4321744" y="1290809"/>
            <a:ext cx="5517504" cy="1697885"/>
          </a:xfrm>
          <a:prstGeom prst="rect">
            <a:avLst/>
          </a:prstGeom>
          <a:noFill/>
        </p:spPr>
        <p:txBody>
          <a:bodyPr wrap="none" lIns="81264" tIns="40632" rIns="81264" bIns="40632" rtlCol="0">
            <a:spAutoFit/>
          </a:bodyPr>
          <a:lstStyle/>
          <a:p>
            <a:r>
              <a:rPr lang="ru-RU" sz="2100" b="1" dirty="0" smtClean="0">
                <a:solidFill>
                  <a:srgbClr val="FF0000"/>
                </a:solidFill>
              </a:rPr>
              <a:t>Основные задачи:</a:t>
            </a:r>
          </a:p>
          <a:p>
            <a:pPr>
              <a:buFont typeface="Wingdings" pitchFamily="2" charset="2"/>
              <a:buChar char="§"/>
            </a:pPr>
            <a:r>
              <a:rPr lang="ru-RU" dirty="0" smtClean="0"/>
              <a:t> </a:t>
            </a:r>
            <a:r>
              <a:rPr lang="ru-RU" sz="2100" b="1" dirty="0" smtClean="0"/>
              <a:t>Знакомить детей с русским народным</a:t>
            </a:r>
          </a:p>
          <a:p>
            <a:r>
              <a:rPr lang="ru-RU" sz="2100" b="1" dirty="0" smtClean="0"/>
              <a:t> творчеством и бытом русского народа.</a:t>
            </a:r>
          </a:p>
          <a:p>
            <a:pPr>
              <a:buFont typeface="Wingdings" pitchFamily="2" charset="2"/>
              <a:buChar char="§"/>
            </a:pPr>
            <a:r>
              <a:rPr lang="ru-RU" sz="2100" b="1" dirty="0" smtClean="0"/>
              <a:t> Формировать интерес детей к </a:t>
            </a:r>
          </a:p>
          <a:p>
            <a:r>
              <a:rPr lang="ru-RU" sz="2100" b="1" dirty="0" smtClean="0"/>
              <a:t>    традициям,    праздникам, обычаям.</a:t>
            </a:r>
            <a:endParaRPr lang="ru-RU" sz="21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3117" y="254111"/>
            <a:ext cx="9096111" cy="882277"/>
          </a:xfrm>
          <a:prstGeom prst="rect">
            <a:avLst/>
          </a:prstGeom>
          <a:noFill/>
        </p:spPr>
        <p:txBody>
          <a:bodyPr wrap="none" lIns="81264" tIns="40632" rIns="81264" bIns="40632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Экологический кружок </a:t>
            </a:r>
          </a:p>
          <a:p>
            <a:pPr algn="ctr"/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 Чудеса природы» ( с использованием технологии ТРИЗ</a:t>
            </a:r>
            <a:r>
              <a:rPr lang="ru-RU" sz="28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endParaRPr lang="ru-RU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46361" y="1355604"/>
            <a:ext cx="5411001" cy="851499"/>
          </a:xfrm>
          <a:prstGeom prst="rect">
            <a:avLst/>
          </a:prstGeom>
          <a:noFill/>
        </p:spPr>
        <p:txBody>
          <a:bodyPr wrap="none" lIns="81264" tIns="40632" rIns="81264" bIns="40632" rtlCol="0">
            <a:spAutoFit/>
          </a:bodyPr>
          <a:lstStyle/>
          <a:p>
            <a:r>
              <a:rPr lang="ru-RU" sz="2500" b="1" dirty="0" smtClean="0"/>
              <a:t>Руководитель кружка </a:t>
            </a:r>
          </a:p>
          <a:p>
            <a:r>
              <a:rPr lang="ru-RU" sz="2500" b="1" dirty="0" smtClean="0"/>
              <a:t>Дьяченко Оксана Владимировна</a:t>
            </a:r>
            <a:endParaRPr lang="ru-RU" sz="2500" b="1" dirty="0"/>
          </a:p>
        </p:txBody>
      </p:sp>
      <p:pic>
        <p:nvPicPr>
          <p:cNvPr id="6" name="Picture 6"/>
          <p:cNvPicPr>
            <a:picLocks noChangeAspect="1" noChangeArrowheads="1"/>
          </p:cNvPicPr>
          <p:nvPr/>
        </p:nvPicPr>
        <p:blipFill>
          <a:blip r:embed="rId2" cstate="print"/>
          <a:srcRect l="20163" t="10463" r="6354" b="11932"/>
          <a:stretch>
            <a:fillRect/>
          </a:stretch>
        </p:blipFill>
        <p:spPr bwMode="auto">
          <a:xfrm>
            <a:off x="317655" y="4271318"/>
            <a:ext cx="3378451" cy="2586683"/>
          </a:xfrm>
          <a:prstGeom prst="round2Diag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C:\Documents and Settings\Yantar\Рабочий стол\фото сбор\DSC00544.JPG"/>
          <p:cNvPicPr>
            <a:picLocks noChangeAspect="1" noChangeArrowheads="1"/>
          </p:cNvPicPr>
          <p:nvPr/>
        </p:nvPicPr>
        <p:blipFill>
          <a:blip r:embed="rId3" cstate="print"/>
          <a:srcRect b="11186"/>
          <a:stretch>
            <a:fillRect/>
          </a:stretch>
        </p:blipFill>
        <p:spPr bwMode="auto">
          <a:xfrm>
            <a:off x="5322767" y="4336112"/>
            <a:ext cx="3441015" cy="2521889"/>
          </a:xfrm>
          <a:prstGeom prst="round2DiagRect">
            <a:avLst/>
          </a:prstGeom>
          <a:noFill/>
        </p:spPr>
      </p:pic>
      <p:pic>
        <p:nvPicPr>
          <p:cNvPr id="7" name="Picture 11"/>
          <p:cNvPicPr>
            <a:picLocks noChangeAspect="1" noChangeArrowheads="1"/>
          </p:cNvPicPr>
          <p:nvPr/>
        </p:nvPicPr>
        <p:blipFill>
          <a:blip r:embed="rId4" cstate="print"/>
          <a:srcRect l="23740" t="2214" r="7948" b="62013"/>
          <a:stretch>
            <a:fillRect/>
          </a:stretch>
        </p:blipFill>
        <p:spPr>
          <a:xfrm>
            <a:off x="3445849" y="2392301"/>
            <a:ext cx="3253324" cy="2397365"/>
          </a:xfrm>
          <a:prstGeom prst="round2DiagRect">
            <a:avLst/>
          </a:prstGeom>
          <a:noFill/>
          <a:ln/>
        </p:spPr>
      </p:pic>
      <p:sp>
        <p:nvSpPr>
          <p:cNvPr id="9" name="TextBox 8"/>
          <p:cNvSpPr txBox="1"/>
          <p:nvPr/>
        </p:nvSpPr>
        <p:spPr>
          <a:xfrm>
            <a:off x="1819188" y="1938747"/>
            <a:ext cx="164180" cy="359057"/>
          </a:xfrm>
          <a:prstGeom prst="rect">
            <a:avLst/>
          </a:prstGeom>
          <a:noFill/>
        </p:spPr>
        <p:txBody>
          <a:bodyPr wrap="none" lIns="81264" tIns="40632" rIns="81264" bIns="40632" rtlCol="0">
            <a:spAutoFit/>
          </a:bodyPr>
          <a:lstStyle/>
          <a:p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442783" y="1485191"/>
            <a:ext cx="2549256" cy="418719"/>
          </a:xfrm>
          <a:prstGeom prst="rect">
            <a:avLst/>
          </a:prstGeom>
          <a:noFill/>
        </p:spPr>
        <p:txBody>
          <a:bodyPr wrap="none" lIns="81264" tIns="40632" rIns="81264" bIns="40632" rtlCol="0">
            <a:spAutoFit/>
          </a:bodyPr>
          <a:lstStyle/>
          <a:p>
            <a:r>
              <a:rPr lang="ru-RU" sz="2100" b="1" dirty="0" smtClean="0">
                <a:solidFill>
                  <a:srgbClr val="00B050"/>
                </a:solidFill>
              </a:rPr>
              <a:t>Основная задача:</a:t>
            </a:r>
            <a:endParaRPr lang="ru-RU" sz="2100" b="1" dirty="0">
              <a:solidFill>
                <a:srgbClr val="00B05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17654" y="2003539"/>
            <a:ext cx="3486820" cy="2021050"/>
          </a:xfrm>
          <a:prstGeom prst="rect">
            <a:avLst/>
          </a:prstGeom>
          <a:noFill/>
        </p:spPr>
        <p:txBody>
          <a:bodyPr wrap="none" lIns="81264" tIns="40632" rIns="81264" bIns="40632" rtlCol="0">
            <a:spAutoFit/>
          </a:bodyPr>
          <a:lstStyle/>
          <a:p>
            <a:pPr>
              <a:buFont typeface="Wingdings" pitchFamily="2" charset="2"/>
              <a:buChar char="§"/>
            </a:pPr>
            <a:r>
              <a:rPr lang="ru-RU" dirty="0" smtClean="0"/>
              <a:t> </a:t>
            </a:r>
            <a:r>
              <a:rPr lang="ru-RU" sz="2100" b="1" dirty="0" smtClean="0"/>
              <a:t>Развивать интерес</a:t>
            </a:r>
          </a:p>
          <a:p>
            <a:r>
              <a:rPr lang="ru-RU" sz="2100" b="1" dirty="0" smtClean="0"/>
              <a:t> к работе с природным </a:t>
            </a:r>
          </a:p>
          <a:p>
            <a:r>
              <a:rPr lang="ru-RU" sz="2100" b="1" dirty="0" smtClean="0"/>
              <a:t>материалом , обогащая</a:t>
            </a:r>
          </a:p>
          <a:p>
            <a:r>
              <a:rPr lang="ru-RU" sz="2100" b="1" dirty="0" smtClean="0"/>
              <a:t> сенсорный опыт детей, </a:t>
            </a:r>
          </a:p>
          <a:p>
            <a:r>
              <a:rPr lang="ru-RU" sz="2100" b="1" dirty="0" smtClean="0"/>
              <a:t>развивая органы </a:t>
            </a:r>
          </a:p>
          <a:p>
            <a:r>
              <a:rPr lang="ru-RU" sz="2100" b="1" dirty="0" smtClean="0"/>
              <a:t>восприятия. </a:t>
            </a:r>
            <a:endParaRPr lang="ru-RU" sz="21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Yantar\Рабочий стол\Фото физрук.bmp"/>
          <p:cNvPicPr>
            <a:picLocks noChangeAspect="1" noChangeArrowheads="1"/>
          </p:cNvPicPr>
          <p:nvPr/>
        </p:nvPicPr>
        <p:blipFill>
          <a:blip r:embed="rId2" cstate="print"/>
          <a:srcRect r="4877"/>
          <a:stretch>
            <a:fillRect/>
          </a:stretch>
        </p:blipFill>
        <p:spPr bwMode="auto">
          <a:xfrm>
            <a:off x="5573022" y="1226016"/>
            <a:ext cx="3253324" cy="2433344"/>
          </a:xfrm>
          <a:prstGeom prst="rect">
            <a:avLst/>
          </a:prstGeom>
          <a:noFill/>
        </p:spPr>
      </p:pic>
      <p:pic>
        <p:nvPicPr>
          <p:cNvPr id="3" name="Picture 2" descr="C:\Documents and Settings\Yantar\Рабочий стол\фото физрук 2.bm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97128" y="3882555"/>
            <a:ext cx="4004090" cy="2591746"/>
          </a:xfrm>
          <a:prstGeom prst="rect">
            <a:avLst/>
          </a:prstGeom>
          <a:noFill/>
        </p:spPr>
      </p:pic>
      <p:pic>
        <p:nvPicPr>
          <p:cNvPr id="4" name="Picture 2" descr="C:\Documents and Settings\Yantar\Рабочий стол\физрук3.bmp"/>
          <p:cNvPicPr>
            <a:picLocks noChangeAspect="1" noChangeArrowheads="1"/>
          </p:cNvPicPr>
          <p:nvPr/>
        </p:nvPicPr>
        <p:blipFill>
          <a:blip r:embed="rId4" cstate="print"/>
          <a:srcRect l="5455" t="5233" r="5455"/>
          <a:stretch>
            <a:fillRect/>
          </a:stretch>
        </p:blipFill>
        <p:spPr bwMode="auto">
          <a:xfrm>
            <a:off x="380218" y="3882555"/>
            <a:ext cx="3878963" cy="2591746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317654" y="383698"/>
            <a:ext cx="8277362" cy="389834"/>
          </a:xfrm>
          <a:prstGeom prst="rect">
            <a:avLst/>
          </a:prstGeom>
          <a:noFill/>
        </p:spPr>
        <p:txBody>
          <a:bodyPr wrap="none" lIns="81264" tIns="40632" rIns="81264" bIns="40632" rtlCol="0">
            <a:spAutoFit/>
          </a:bodyPr>
          <a:lstStyle/>
          <a:p>
            <a:r>
              <a:rPr lang="ru-RU" sz="2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ФИЗКУЛЬТУРНО – ОЗДОРОВИТЕЛЬНЫЙ КРУЖОК «ЗДОРОВЬЕ</a:t>
            </a:r>
            <a:r>
              <a:rPr lang="ru-RU" sz="2000" b="1" dirty="0" smtClean="0">
                <a:solidFill>
                  <a:srgbClr val="0070C0"/>
                </a:solidFill>
              </a:rPr>
              <a:t>»</a:t>
            </a:r>
            <a:endParaRPr lang="ru-RU" sz="2000" b="1" dirty="0">
              <a:solidFill>
                <a:srgbClr val="0070C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18166" y="837255"/>
            <a:ext cx="4805770" cy="728388"/>
          </a:xfrm>
          <a:prstGeom prst="rect">
            <a:avLst/>
          </a:prstGeom>
          <a:noFill/>
        </p:spPr>
        <p:txBody>
          <a:bodyPr wrap="none" lIns="81264" tIns="40632" rIns="81264" bIns="40632" rtlCol="0">
            <a:spAutoFit/>
          </a:bodyPr>
          <a:lstStyle/>
          <a:p>
            <a:r>
              <a:rPr lang="ru-RU" sz="2100" b="1" dirty="0" smtClean="0"/>
              <a:t>Руководитель кружка</a:t>
            </a:r>
          </a:p>
          <a:p>
            <a:r>
              <a:rPr lang="ru-RU" sz="2100" b="1" dirty="0" smtClean="0"/>
              <a:t> </a:t>
            </a:r>
            <a:r>
              <a:rPr lang="ru-RU" sz="2100" b="1" dirty="0" err="1" smtClean="0"/>
              <a:t>Пенькова</a:t>
            </a:r>
            <a:r>
              <a:rPr lang="ru-RU" sz="2100" b="1" dirty="0" smtClean="0"/>
              <a:t> Наталья Владимировна</a:t>
            </a:r>
            <a:endParaRPr lang="ru-RU" sz="21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192527" y="1614777"/>
            <a:ext cx="6175376" cy="1744051"/>
          </a:xfrm>
          <a:prstGeom prst="rect">
            <a:avLst/>
          </a:prstGeom>
          <a:noFill/>
        </p:spPr>
        <p:txBody>
          <a:bodyPr wrap="none" lIns="81264" tIns="40632" rIns="81264" bIns="40632" rtlCol="0">
            <a:spAutoFit/>
          </a:bodyPr>
          <a:lstStyle/>
          <a:p>
            <a:r>
              <a:rPr lang="ru-RU" sz="2100" b="1" dirty="0" smtClean="0">
                <a:solidFill>
                  <a:srgbClr val="0070C0"/>
                </a:solidFill>
              </a:rPr>
              <a:t>Основная задача:</a:t>
            </a:r>
          </a:p>
          <a:p>
            <a:pPr algn="just">
              <a:buFont typeface="Wingdings" pitchFamily="2" charset="2"/>
              <a:buChar char="§"/>
            </a:pPr>
            <a:r>
              <a:rPr lang="ru-RU" sz="2100" b="1" dirty="0" smtClean="0"/>
              <a:t>Использовать корригирующие упражнения </a:t>
            </a:r>
          </a:p>
          <a:p>
            <a:pPr algn="just"/>
            <a:r>
              <a:rPr lang="ru-RU" sz="2100" b="1" dirty="0" smtClean="0"/>
              <a:t>  для  укрепления отдельных групп мышц, </a:t>
            </a:r>
          </a:p>
          <a:p>
            <a:pPr algn="just"/>
            <a:r>
              <a:rPr lang="ru-RU" sz="2100" b="1" dirty="0" smtClean="0"/>
              <a:t>  с целью    воспитания правильной  осанки,</a:t>
            </a:r>
          </a:p>
          <a:p>
            <a:pPr algn="just"/>
            <a:r>
              <a:rPr lang="ru-RU" sz="2100" b="1" dirty="0" smtClean="0"/>
              <a:t>   профилактики плоскостопия.</a:t>
            </a:r>
            <a:endParaRPr lang="ru-RU" sz="21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10</TotalTime>
  <Words>230</Words>
  <Application>Microsoft Office PowerPoint</Application>
  <PresentationFormat>Экран (4:3)</PresentationFormat>
  <Paragraphs>56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Трек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3</cp:revision>
  <dcterms:created xsi:type="dcterms:W3CDTF">2013-09-20T07:33:37Z</dcterms:created>
  <dcterms:modified xsi:type="dcterms:W3CDTF">2013-09-20T07:47:25Z</dcterms:modified>
</cp:coreProperties>
</file>